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322" r:id="rId3"/>
    <p:sldId id="324" r:id="rId4"/>
    <p:sldId id="325" r:id="rId5"/>
    <p:sldId id="326" r:id="rId6"/>
    <p:sldId id="336" r:id="rId7"/>
    <p:sldId id="341" r:id="rId8"/>
    <p:sldId id="335" r:id="rId9"/>
    <p:sldId id="334" r:id="rId10"/>
    <p:sldId id="333" r:id="rId11"/>
    <p:sldId id="327" r:id="rId12"/>
    <p:sldId id="328" r:id="rId13"/>
    <p:sldId id="332" r:id="rId14"/>
    <p:sldId id="331" r:id="rId15"/>
    <p:sldId id="337" r:id="rId16"/>
    <p:sldId id="338" r:id="rId17"/>
    <p:sldId id="339" r:id="rId18"/>
    <p:sldId id="340" r:id="rId19"/>
    <p:sldId id="323" r:id="rId20"/>
    <p:sldId id="28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FC"/>
    <a:srgbClr val="FDF58D"/>
    <a:srgbClr val="808080"/>
    <a:srgbClr val="E8E8E8"/>
    <a:srgbClr val="FFD84B"/>
    <a:srgbClr val="CC3300"/>
    <a:srgbClr val="FFC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43" d="100"/>
          <a:sy n="4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EBCC1C-AB85-4DB2-8386-01CB79AE0D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648FBE-0D6C-43E9-B5A5-333302DF5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FF2DD80-D67F-4646-B1D7-0CFD8868C6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0F122-1E9C-491F-8C12-A2B37048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B059-0540-4EC4-BBC5-5AFBCB004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AC2E38-A9ED-40E5-8424-2FEE25049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6F733C-3128-477D-9B18-070D031FC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8454D4-3DF5-49D3-936D-D07E84514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3DE3F1-1E00-41AD-BCCF-9BAEF9048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2D204C-CA9D-4F9E-B423-2B6058CF4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C1CB0-D857-4454-8464-FA8FD400A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4948-B1C1-4392-9CD2-6BF341FE0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B434-0B1D-4217-8187-D6719339F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85278-B9BC-4564-BA3C-0280341B6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EB8E9-8EF6-402C-86F0-966ED218B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327E-A67F-487C-9BE4-7F4A44B5E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45FB-B9E8-4670-8D99-E7DCC2CEA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7BB8-7AE7-4426-A400-A603E5A37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C250B-1D1A-4ACD-8A59-F0225FDF0C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video" Target="file:///H:\DCIM\122_PANA\P1220965.MO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1214422"/>
            <a:ext cx="8001024" cy="3500462"/>
          </a:xfrm>
        </p:spPr>
        <p:txBody>
          <a:bodyPr/>
          <a:lstStyle/>
          <a:p>
            <a:r>
              <a:rPr lang="ru-RU" sz="2800" dirty="0" smtClean="0"/>
              <a:t>И</a:t>
            </a:r>
            <a:r>
              <a:rPr lang="ru-RU" sz="2800" dirty="0" smtClean="0"/>
              <a:t>стория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. Составление </a:t>
            </a:r>
            <a:r>
              <a:rPr lang="ru-RU" sz="2800" dirty="0" smtClean="0"/>
              <a:t>простейшей программы  в среде </a:t>
            </a:r>
            <a:r>
              <a:rPr lang="en-US" sz="2800" dirty="0" smtClean="0"/>
              <a:t>LEGO </a:t>
            </a:r>
            <a:r>
              <a:rPr lang="en-US" sz="2800" dirty="0" smtClean="0"/>
              <a:t>Education</a:t>
            </a:r>
            <a:r>
              <a:rPr lang="ru-RU" sz="2800" dirty="0" smtClean="0"/>
              <a:t>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pic>
        <p:nvPicPr>
          <p:cNvPr id="11" name="Рисунок 10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000100" cy="126012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201097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P1220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429000"/>
            <a:ext cx="2214578" cy="1660934"/>
          </a:xfrm>
          <a:prstGeom prst="rect">
            <a:avLst/>
          </a:prstGeom>
        </p:spPr>
      </p:pic>
      <p:pic>
        <p:nvPicPr>
          <p:cNvPr id="9" name="Рисунок 8" descr="P1220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14752"/>
            <a:ext cx="3071834" cy="2303876"/>
          </a:xfrm>
          <a:prstGeom prst="rect">
            <a:avLst/>
          </a:prstGeom>
        </p:spPr>
      </p:pic>
      <p:pic>
        <p:nvPicPr>
          <p:cNvPr id="10" name="Picture 4" descr="2764413869_527a949685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571612"/>
            <a:ext cx="928694" cy="839922"/>
          </a:xfrm>
          <a:prstGeom prst="rect">
            <a:avLst/>
          </a:prstGeom>
          <a:noFill/>
          <a:effectLst>
            <a:outerShdw dist="179605" dir="2700000" algn="ctr" rotWithShape="0">
              <a:srgbClr val="FF9900">
                <a:alpha val="5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786454"/>
            <a:ext cx="1643074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786190"/>
            <a:ext cx="1428760" cy="9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5438"/>
            <a:ext cx="7829576" cy="927100"/>
          </a:xfrm>
        </p:spPr>
        <p:txBody>
          <a:bodyPr/>
          <a:lstStyle/>
          <a:p>
            <a:r>
              <a:rPr lang="ru-RU" dirty="0" smtClean="0"/>
              <a:t>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 </a:t>
            </a:r>
            <a:r>
              <a:rPr lang="en-US" dirty="0" err="1" smtClean="0"/>
              <a:t>WeDo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02"/>
            <a:ext cx="4257400" cy="363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5716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367398" cy="648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P1220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3619493" cy="2714620"/>
          </a:xfrm>
          <a:prstGeom prst="rect">
            <a:avLst/>
          </a:prstGeom>
        </p:spPr>
      </p:pic>
      <p:pic>
        <p:nvPicPr>
          <p:cNvPr id="6" name="Рисунок 5" descr="P122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500438"/>
            <a:ext cx="371477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69285"/>
            <a:ext cx="3786214" cy="36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429002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P1220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71480"/>
            <a:ext cx="31432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466744"/>
          </a:xfrm>
        </p:spPr>
        <p:txBody>
          <a:bodyPr/>
          <a:lstStyle/>
          <a:p>
            <a:r>
              <a:rPr lang="ru-RU" sz="3200" dirty="0" smtClean="0"/>
              <a:t>Составление простейшей программы  в среде </a:t>
            </a:r>
            <a:r>
              <a:rPr lang="en-US" sz="3200" dirty="0" smtClean="0"/>
              <a:t>LEGO Education</a:t>
            </a:r>
            <a:r>
              <a:rPr lang="ru-RU" sz="3200" dirty="0" smtClean="0"/>
              <a:t> для модели «Обезьянка барабанщица»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00636"/>
            <a:ext cx="4941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00034" y="2000240"/>
          <a:ext cx="4143404" cy="2798496"/>
        </p:xfrm>
        <a:graphic>
          <a:graphicData uri="http://schemas.openxmlformats.org/presentationml/2006/ole">
            <p:oleObj spid="_x0000_s7171" name="Точечный рисунок" r:id="rId4" imgW="4983912" imgH="3375953" progId="PBrush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857752" y="2428868"/>
          <a:ext cx="4040981" cy="1071570"/>
        </p:xfrm>
        <a:graphic>
          <a:graphicData uri="http://schemas.openxmlformats.org/presentationml/2006/ole">
            <p:oleObj spid="_x0000_s7173" name="Точечный рисунок" r:id="rId5" imgW="4991533" imgH="1333333" progId="PBrush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857628"/>
            <a:ext cx="201097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6818"/>
            <a:ext cx="8229600" cy="45719"/>
          </a:xfrm>
        </p:spPr>
        <p:txBody>
          <a:bodyPr/>
          <a:lstStyle/>
          <a:p>
            <a:r>
              <a:rPr lang="ru-RU" sz="3600" dirty="0" smtClean="0"/>
              <a:t>Запуск модели «Обезьянка барабанщица»</a:t>
            </a:r>
            <a:endParaRPr lang="ru-RU" sz="3600" dirty="0"/>
          </a:p>
        </p:txBody>
      </p:sp>
      <p:pic>
        <p:nvPicPr>
          <p:cNvPr id="3" name="Рисунок 2" descr="P12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8868"/>
            <a:ext cx="4381530" cy="3286148"/>
          </a:xfrm>
          <a:prstGeom prst="rect">
            <a:avLst/>
          </a:prstGeom>
        </p:spPr>
      </p:pic>
      <p:pic>
        <p:nvPicPr>
          <p:cNvPr id="4" name="Рисунок 3" descr="P1220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28868"/>
            <a:ext cx="43815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466744"/>
          </a:xfrm>
        </p:spPr>
        <p:txBody>
          <a:bodyPr/>
          <a:lstStyle/>
          <a:p>
            <a:r>
              <a:rPr lang="ru-RU" sz="3200" dirty="0" smtClean="0"/>
              <a:t>Составление простейшей программы  в среде </a:t>
            </a:r>
            <a:r>
              <a:rPr lang="en-US" sz="3200" dirty="0" smtClean="0"/>
              <a:t>LEGO Education</a:t>
            </a:r>
            <a:r>
              <a:rPr lang="ru-RU" sz="3200" dirty="0" smtClean="0"/>
              <a:t> для модели «Рычащий лев»</a:t>
            </a:r>
            <a:endParaRPr lang="ru-RU" sz="32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71472" y="1928802"/>
          <a:ext cx="4143404" cy="2798496"/>
        </p:xfrm>
        <a:graphic>
          <a:graphicData uri="http://schemas.openxmlformats.org/presentationml/2006/ole">
            <p:oleObj spid="_x0000_s38914" name="Точечный рисунок" r:id="rId3" imgW="4983912" imgH="3375953" progId="PBrush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929190" y="2000240"/>
          <a:ext cx="4040981" cy="1071570"/>
        </p:xfrm>
        <a:graphic>
          <a:graphicData uri="http://schemas.openxmlformats.org/presentationml/2006/ole">
            <p:oleObj spid="_x0000_s38915" name="Точечный рисунок" r:id="rId4" imgW="4991533" imgH="1333333" progId="PBrush">
              <p:embed/>
            </p:oleObj>
          </a:graphicData>
        </a:graphic>
      </p:graphicFrame>
      <p:pic>
        <p:nvPicPr>
          <p:cNvPr id="9" name="Рисунок 8" descr="P1220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429000"/>
            <a:ext cx="3251200" cy="243840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72074"/>
            <a:ext cx="421401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6818"/>
            <a:ext cx="8229600" cy="45719"/>
          </a:xfrm>
        </p:spPr>
        <p:txBody>
          <a:bodyPr/>
          <a:lstStyle/>
          <a:p>
            <a:r>
              <a:rPr lang="ru-RU" sz="3600" dirty="0" smtClean="0"/>
              <a:t>Запуск модели «Рычащий лев»</a:t>
            </a:r>
            <a:endParaRPr lang="ru-RU" sz="3600" dirty="0"/>
          </a:p>
        </p:txBody>
      </p:sp>
      <p:pic>
        <p:nvPicPr>
          <p:cNvPr id="5" name="Рисунок 4" descr="P122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214810" cy="3161108"/>
          </a:xfrm>
          <a:prstGeom prst="rect">
            <a:avLst/>
          </a:prstGeom>
        </p:spPr>
      </p:pic>
      <p:pic>
        <p:nvPicPr>
          <p:cNvPr id="6" name="Рисунок 5" descr="P122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357430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466744"/>
          </a:xfrm>
        </p:spPr>
        <p:txBody>
          <a:bodyPr/>
          <a:lstStyle/>
          <a:p>
            <a:r>
              <a:rPr lang="ru-RU" sz="3200" dirty="0" smtClean="0"/>
              <a:t>Составление простейшей программы  в среде </a:t>
            </a:r>
            <a:r>
              <a:rPr lang="en-US" sz="3200" dirty="0" smtClean="0"/>
              <a:t>LEGO Education</a:t>
            </a:r>
            <a:r>
              <a:rPr lang="ru-RU" sz="3200" dirty="0" smtClean="0"/>
              <a:t> для модели «Автомобиль»</a:t>
            </a:r>
            <a:endParaRPr lang="ru-RU" sz="32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00034" y="2357430"/>
          <a:ext cx="4143404" cy="2798496"/>
        </p:xfrm>
        <a:graphic>
          <a:graphicData uri="http://schemas.openxmlformats.org/presentationml/2006/ole">
            <p:oleObj spid="_x0000_s39938" name="Точечный рисунок" r:id="rId4" imgW="4983912" imgH="3375953" progId="PBrush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929190" y="2000240"/>
          <a:ext cx="4040981" cy="1071570"/>
        </p:xfrm>
        <a:graphic>
          <a:graphicData uri="http://schemas.openxmlformats.org/presentationml/2006/ole">
            <p:oleObj spid="_x0000_s39939" name="Точечный рисунок" r:id="rId5" imgW="4991533" imgH="1333333" progId="PBrush">
              <p:embed/>
            </p:oleObj>
          </a:graphicData>
        </a:graphic>
      </p:graphicFrame>
      <p:pic>
        <p:nvPicPr>
          <p:cNvPr id="9" name="P1220965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214942" y="3714752"/>
            <a:ext cx="3048000" cy="2286000"/>
          </a:xfrm>
          <a:prstGeom prst="rect">
            <a:avLst/>
          </a:prstGeom>
        </p:spPr>
      </p:pic>
      <p:pic>
        <p:nvPicPr>
          <p:cNvPr id="8" name="Рисунок 7" descr="P12209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5500702"/>
            <a:ext cx="1357322" cy="101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6818"/>
            <a:ext cx="8229600" cy="45719"/>
          </a:xfrm>
        </p:spPr>
        <p:txBody>
          <a:bodyPr/>
          <a:lstStyle/>
          <a:p>
            <a:r>
              <a:rPr lang="ru-RU" sz="3600" dirty="0" smtClean="0"/>
              <a:t>Запуск модели «Автомобиль»</a:t>
            </a:r>
            <a:endParaRPr lang="ru-RU" sz="3600" dirty="0"/>
          </a:p>
        </p:txBody>
      </p:sp>
      <p:pic>
        <p:nvPicPr>
          <p:cNvPr id="5" name="Рисунок 4" descr="P1220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90000"/>
                </a:solidFill>
                <a:latin typeface="Arial Black" pitchFamily="34" charset="0"/>
              </a:rPr>
              <a:t>  ВЫВОДЫ:  ЛЕГО позволяет детям ощутить себя настоящими изобретателями, позволяет развить конструкторскую смекалку и фантазию, сформировать логическое мышление на всю жизнь. </a:t>
            </a:r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143512"/>
            <a:ext cx="1952542" cy="146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ЦЕЛЬ РАБОТЫ: разобраться, почему ЛЕГО является изобретением для развития детей  и составить простейшую программу в среде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LEGO Education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и запустить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модели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ГИПОТЕЗА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Лего-конструирование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это серьезное развивающее занятие.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ОБЪЕКТ ИССЛЕДОВАНИЯ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 конструктор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WeDo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ПРЕДМЕТ ИССЛЕДОВАНИЯ: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история возникновения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ЗАДАЧИ: познакомиться с историей ЛЕГО, понять как ЛЕГО развивает детей, изучить влияние ЛЕГО на недетские изобретения.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78585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78585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78585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78585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78585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374" y="2285992"/>
            <a:ext cx="8382029" cy="1214446"/>
          </a:xfrm>
        </p:spPr>
        <p:txBody>
          <a:bodyPr/>
          <a:lstStyle/>
          <a:p>
            <a:r>
              <a:rPr lang="ru-RU" sz="6000" dirty="0" smtClean="0"/>
              <a:t>Спасибо за внимание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423154"/>
            <a:ext cx="4214841" cy="10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38182"/>
          </a:xfrm>
        </p:spPr>
        <p:txBody>
          <a:bodyPr/>
          <a:lstStyle/>
          <a:p>
            <a:r>
              <a:rPr lang="ru-RU" sz="4000" dirty="0" smtClean="0"/>
              <a:t>Планирование исследования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1. Познакомиться с историей возникновения ЛЕГО.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2. Узнать как ЛЕГО развивает детей.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3. Изготовить модели  из комплекта ЛЕГО </a:t>
            </a:r>
            <a:r>
              <a:rPr lang="en-US" sz="2800" dirty="0" err="1" smtClean="0">
                <a:solidFill>
                  <a:srgbClr val="A50021"/>
                </a:solidFill>
                <a:latin typeface="Arial Black" pitchFamily="34" charset="0"/>
              </a:rPr>
              <a:t>WeDo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4. Какие есть недетские изобретения по аналогии ЛЕГО.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5. Как можно строить </a:t>
            </a:r>
            <a:r>
              <a:rPr lang="ru-RU" sz="2800" smtClean="0">
                <a:solidFill>
                  <a:srgbClr val="A50021"/>
                </a:solidFill>
                <a:latin typeface="Arial Black" pitchFamily="34" charset="0"/>
              </a:rPr>
              <a:t>модели ЛЕГО 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на компьютере.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6. Сделать выводы.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429264"/>
            <a:ext cx="22860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История   создания   ЛЕГО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A50021"/>
                </a:solidFill>
                <a:latin typeface="Arial Black" pitchFamily="34" charset="0"/>
              </a:rPr>
              <a:t>     В мире много придумано игр для детей. Есть игры развивающие ловкость, находчивость. А есть игры которые развивают сообразительность, </a:t>
            </a:r>
            <a:r>
              <a:rPr lang="ru-RU" sz="1600" dirty="0" smtClean="0">
                <a:solidFill>
                  <a:srgbClr val="A50021"/>
                </a:solidFill>
                <a:latin typeface="Arial Black" pitchFamily="34" charset="0"/>
              </a:rPr>
              <a:t>воображение и творчество </a:t>
            </a:r>
            <a:r>
              <a:rPr lang="ru-RU" sz="1600" dirty="0" smtClean="0">
                <a:solidFill>
                  <a:srgbClr val="A50021"/>
                </a:solidFill>
                <a:latin typeface="Arial Black" pitchFamily="34" charset="0"/>
              </a:rPr>
              <a:t>у детей. </a:t>
            </a:r>
          </a:p>
          <a:p>
            <a:endParaRPr lang="ru-RU" sz="1600" dirty="0" smtClean="0">
              <a:solidFill>
                <a:srgbClr val="A50021"/>
              </a:solidFill>
              <a:latin typeface="Arial Black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4"/>
            <a:ext cx="564659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ЛЕГО развивает детей?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Главной целью ЛЕГО является разработка отдельных элементов, которые можно сложить и разложить. Это дает нам абсолютную свободу действий. </a:t>
            </a:r>
            <a:endParaRPr lang="ru-RU" sz="2400" dirty="0"/>
          </a:p>
        </p:txBody>
      </p:sp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357562"/>
            <a:ext cx="2286016" cy="3003861"/>
          </a:xfrm>
          <a:prstGeom prst="rect">
            <a:avLst/>
          </a:prstGeom>
          <a:noFill/>
          <a:effectLst>
            <a:outerShdw dist="190500" dir="7612194" algn="ctr" rotWithShape="0">
              <a:srgbClr val="FF9900"/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86190"/>
            <a:ext cx="1931632" cy="21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5728"/>
            <a:ext cx="2575673" cy="29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59" y="428604"/>
            <a:ext cx="8269562" cy="62391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A50021"/>
                </a:solidFill>
                <a:latin typeface="Arial Narrow" pitchFamily="34" charset="0"/>
              </a:rPr>
              <a:t>Недетские изобретения по аналогии ЛЕГО.</a:t>
            </a:r>
            <a:endParaRPr lang="ru-RU" sz="3600" dirty="0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2378320" y="2928934"/>
            <a:ext cx="4551134" cy="316706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990000"/>
                </a:solidFill>
              </a:rPr>
              <a:t>Лего</a:t>
            </a:r>
            <a:r>
              <a:rPr lang="ru-RU" sz="2400" b="1" dirty="0" smtClean="0">
                <a:solidFill>
                  <a:srgbClr val="990000"/>
                </a:solidFill>
              </a:rPr>
              <a:t> - архитектура от Артура </a:t>
            </a:r>
            <a:r>
              <a:rPr lang="ru-RU" sz="2400" b="1" dirty="0" err="1" smtClean="0">
                <a:solidFill>
                  <a:srgbClr val="990000"/>
                </a:solidFill>
              </a:rPr>
              <a:t>Гуджика</a:t>
            </a:r>
            <a:r>
              <a:rPr lang="ru-RU" sz="2400" b="1" dirty="0" smtClean="0">
                <a:solidFill>
                  <a:srgbClr val="990000"/>
                </a:solidFill>
              </a:rPr>
              <a:t>.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9B87-C352-4610-8056-C90D320C83B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271" name="Содержимое 7" descr="lego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46"/>
            <a:ext cx="2458535" cy="18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56" y="1142984"/>
            <a:ext cx="22860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667134" cy="27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Содержимое 5" descr="lego1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86512" y="3714752"/>
            <a:ext cx="2466990" cy="2857520"/>
          </a:xfr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500570"/>
            <a:ext cx="1229601" cy="13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53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3200" dirty="0" smtClean="0">
                <a:solidFill>
                  <a:srgbClr val="990000"/>
                </a:solidFill>
              </a:rPr>
              <a:t>Натан </a:t>
            </a:r>
            <a:r>
              <a:rPr lang="ru-RU" sz="3200" dirty="0" err="1" smtClean="0">
                <a:solidFill>
                  <a:srgbClr val="990000"/>
                </a:solidFill>
              </a:rPr>
              <a:t>Савайя</a:t>
            </a:r>
            <a:r>
              <a:rPr lang="ru-RU" sz="3200" dirty="0" smtClean="0">
                <a:solidFill>
                  <a:srgbClr val="990000"/>
                </a:solidFill>
              </a:rPr>
              <a:t> -  признанный  мастер </a:t>
            </a:r>
            <a:r>
              <a:rPr lang="ru-RU" sz="3200" dirty="0" err="1" smtClean="0">
                <a:solidFill>
                  <a:srgbClr val="990000"/>
                </a:solidFill>
              </a:rPr>
              <a:t>Лего</a:t>
            </a:r>
            <a:r>
              <a:rPr lang="ru-RU" sz="3200" dirty="0" smtClean="0">
                <a:solidFill>
                  <a:srgbClr val="990000"/>
                </a:solidFill>
              </a:rPr>
              <a:t> – скульптур.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928934"/>
            <a:ext cx="5002705" cy="35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357554" cy="25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357586" cy="222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5" descr="1169713925_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14422"/>
            <a:ext cx="1177362" cy="16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9" descr="15894964_19910181_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357298"/>
            <a:ext cx="1571636" cy="150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B4CA4-9631-4AF6-9C29-082B6DBAF3C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262" y="1341438"/>
            <a:ext cx="8280889" cy="4546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Тему </a:t>
            </a:r>
            <a:r>
              <a:rPr lang="en-US" sz="2400" dirty="0" smtClean="0">
                <a:solidFill>
                  <a:srgbClr val="A50021"/>
                </a:solidFill>
                <a:latin typeface="Arial Black" pitchFamily="34" charset="0"/>
              </a:rPr>
              <a:t>LEGO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взяли на вооружение разработчики компьютерных игр и программ.</a:t>
            </a:r>
            <a:endParaRPr lang="ru-RU" sz="2400" dirty="0" smtClean="0">
              <a:solidFill>
                <a:srgbClr val="A50021"/>
              </a:solidFill>
            </a:endParaRPr>
          </a:p>
        </p:txBody>
      </p:sp>
      <p:pic>
        <p:nvPicPr>
          <p:cNvPr id="26630" name="Picture 6" descr="eboy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89" y="2857496"/>
            <a:ext cx="3772963" cy="3143272"/>
          </a:xfrm>
          <a:prstGeom prst="rect">
            <a:avLst/>
          </a:prstGeom>
          <a:noFill/>
          <a:effectLst>
            <a:outerShdw dist="188799" dir="2536421" algn="ctr" rotWithShape="0">
              <a:srgbClr val="FF9900">
                <a:alpha val="50000"/>
              </a:srgbClr>
            </a:outerShdw>
          </a:effectLst>
        </p:spPr>
      </p:pic>
      <p:pic>
        <p:nvPicPr>
          <p:cNvPr id="9223" name="Picture 7" descr="BD213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8138"/>
            <a:ext cx="91440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лд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4103077" cy="2540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35003" dir="2928844" algn="ctr" rotWithShape="0">
              <a:srgbClr val="FF9933">
                <a:alpha val="50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строить модели на компьютере?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1270" y="1643050"/>
            <a:ext cx="1572730" cy="101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143512"/>
            <a:ext cx="2786083" cy="131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ЛЕГО РОБОТЫ</a:t>
            </a:r>
            <a:endParaRPr lang="ru-RU" dirty="0"/>
          </a:p>
        </p:txBody>
      </p:sp>
      <p:pic>
        <p:nvPicPr>
          <p:cNvPr id="3" name="Содержимое 9" descr="lego-8547-2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929198"/>
            <a:ext cx="1800207" cy="16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lego-8547-6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1589698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2149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5984" y="1285860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990000"/>
                </a:solidFill>
              </a:rPr>
              <a:t>Помимо компьютерных игр, появились конструкторы нового поколения. </a:t>
            </a:r>
          </a:p>
          <a:p>
            <a:pPr algn="l"/>
            <a:r>
              <a:rPr lang="ru-RU" b="1" dirty="0" smtClean="0">
                <a:solidFill>
                  <a:srgbClr val="990000"/>
                </a:solidFill>
              </a:rPr>
              <a:t> Теперь можно самому сотворить уникального робота и «закачать» в него программу. Такие роботы не только двигаются, они способны «видеть», благодаря камере, «слышать» , благодаря сенсорам, «ощущать прикосновения», благодаря датчикам</a:t>
            </a:r>
            <a:r>
              <a:rPr lang="ru-RU" b="1" dirty="0" smtClean="0">
                <a:solidFill>
                  <a:srgbClr val="990000"/>
                </a:solidFill>
              </a:rPr>
              <a:t>.</a:t>
            </a:r>
            <a:endParaRPr lang="ru-RU" b="1" dirty="0" smtClean="0">
              <a:solidFill>
                <a:srgbClr val="99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990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643314"/>
            <a:ext cx="2538045" cy="11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1002</TotalTime>
  <Words>366</Words>
  <Application>Microsoft Office PowerPoint</Application>
  <PresentationFormat>Экран (4:3)</PresentationFormat>
  <Paragraphs>42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general_ani</vt:lpstr>
      <vt:lpstr>Точечный рисунок</vt:lpstr>
      <vt:lpstr>История Лего. Составление простейшей программы  в среде LEGO Education».  </vt:lpstr>
      <vt:lpstr>Слайд 2</vt:lpstr>
      <vt:lpstr>Планирование исследования</vt:lpstr>
      <vt:lpstr>История   создания   ЛЕГО</vt:lpstr>
      <vt:lpstr>Как ЛЕГО развивает детей?</vt:lpstr>
      <vt:lpstr>Недетские изобретения по аналогии ЛЕГО.</vt:lpstr>
      <vt:lpstr>  Натан Савайя -  признанный  мастер Лего – скульптур. </vt:lpstr>
      <vt:lpstr>Как можно строить модели на компьютере?</vt:lpstr>
      <vt:lpstr>ЛЕГО РОБОТЫ</vt:lpstr>
      <vt:lpstr>Конструктор Лего WeDo</vt:lpstr>
      <vt:lpstr>Слайд 11</vt:lpstr>
      <vt:lpstr>Слайд 12</vt:lpstr>
      <vt:lpstr>Составление простейшей программы  в среде LEGO Education для модели «Обезьянка барабанщица»</vt:lpstr>
      <vt:lpstr>Запуск модели «Обезьянка барабанщица»</vt:lpstr>
      <vt:lpstr>Составление простейшей программы  в среде LEGO Education для модели «Рычащий лев»</vt:lpstr>
      <vt:lpstr>Запуск модели «Рычащий лев»</vt:lpstr>
      <vt:lpstr>Составление простейшей программы  в среде LEGO Education для модели «Автомобиль»</vt:lpstr>
      <vt:lpstr>Запуск модели «Автомобиль»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ИКТО-2012   Номинация:      «Интернет-проект»</dc:title>
  <dc:creator>пк</dc:creator>
  <cp:lastModifiedBy>Admin</cp:lastModifiedBy>
  <cp:revision>101</cp:revision>
  <dcterms:created xsi:type="dcterms:W3CDTF">2012-12-23T13:23:15Z</dcterms:created>
  <dcterms:modified xsi:type="dcterms:W3CDTF">2014-02-12T18:00:15Z</dcterms:modified>
</cp:coreProperties>
</file>